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7" r:id="rId2"/>
    <p:sldId id="265" r:id="rId3"/>
    <p:sldId id="264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ardsectie" id="{4BED9938-65FE-4BC4-9A1D-3925CB5BAAEB}">
          <p14:sldIdLst>
            <p14:sldId id="257"/>
            <p14:sldId id="265"/>
          </p14:sldIdLst>
        </p14:section>
        <p14:section name="Een HTML document" id="{CC217781-EC69-4C12-9604-D529D9826D0A}">
          <p14:sldIdLst>
            <p14:sldId id="264"/>
          </p14:sldIdLst>
        </p14:section>
        <p14:section name="Kopjes en paragrafen" id="{6E87B411-8904-4906-BE0F-3F78EA03A727}">
          <p14:sldIdLst>
            <p14:sldId id="259"/>
          </p14:sldIdLst>
        </p14:section>
        <p14:section name="Lijsten met opsommingsteken of nummers " id="{A5AE4F7B-B353-4E62-8CB3-1FCC5DA586FA}">
          <p14:sldIdLst>
            <p14:sldId id="260"/>
          </p14:sldIdLst>
        </p14:section>
        <p14:section name="Inline elementen en html-entities " id="{5348077D-4C6B-48AF-8448-BEF554BC871E}">
          <p14:sldIdLst>
            <p14:sldId id="261"/>
          </p14:sldIdLst>
        </p14:section>
        <p14:section name="Links" id="{61C655EE-FE08-4D31-8525-E1C8FB6ACBE9}">
          <p14:sldIdLst>
            <p14:sldId id="262"/>
          </p14:sldIdLst>
        </p14:section>
        <p14:section name="Afbeeldingen" id="{C6A4A332-97CB-41A4-B74B-B4D5C324E6D0}">
          <p14:sldIdLst>
            <p14:sldId id="263"/>
          </p14:sldIdLst>
        </p14:section>
      </p14:sectionLst>
    </p:ext>
    <p:ext uri="{EFAFB233-063F-42B5-8137-9DF3F51BA10A}">
      <p15:sldGuideLst xmlns:p15="http://schemas.microsoft.com/office/powerpoint/2012/main">
        <p15:guide id="5" pos="5599">
          <p15:clr>
            <a:srgbClr val="A4A3A4"/>
          </p15:clr>
        </p15:guide>
        <p15:guide id="6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976A"/>
    <a:srgbClr val="F2F2F2"/>
    <a:srgbClr val="988657"/>
    <a:srgbClr val="837752"/>
    <a:srgbClr val="AC9660"/>
    <a:srgbClr val="FFE411"/>
    <a:srgbClr val="FFFFFF"/>
    <a:srgbClr val="FED91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326" autoAdjust="0"/>
    <p:restoredTop sz="86408" autoAdjust="0"/>
  </p:normalViewPr>
  <p:slideViewPr>
    <p:cSldViewPr snapToGrid="0" snapToObjects="1">
      <p:cViewPr varScale="1">
        <p:scale>
          <a:sx n="95" d="100"/>
          <a:sy n="95" d="100"/>
        </p:scale>
        <p:origin x="1584" y="66"/>
      </p:cViewPr>
      <p:guideLst>
        <p:guide pos="559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7098F-87C7-3046-B8E1-0317C0D8D9C4}" type="datetimeFigureOut">
              <a:rPr lang="en-US" smtClean="0"/>
              <a:t>8/26/2017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E41DC2-B95D-474E-A103-7B49B854003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2522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3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3074A2-D88D-8F43-B619-246CA3905610}" type="datetimeFigureOut">
              <a:rPr lang="en-US" smtClean="0"/>
              <a:t>8/26/2017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8542CC-6F26-A34B-8E15-4341DD4E0F8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09983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rnetingishard.com/html-and-css/basic-web-pages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internetingishard.com/html-and-css/links-and-images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rnetingishard.com/html-and-css/basic-web-pages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internetingishard.com/html-and-css/links-and-images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Deze samenvatting baseert op </a:t>
            </a:r>
          </a:p>
          <a:p>
            <a:endParaRPr lang="nl-NL" dirty="0"/>
          </a:p>
          <a:p>
            <a:r>
              <a:rPr lang="nl-NL" dirty="0"/>
              <a:t>INTERNETING IS HARD (https://internetingishard.com/html-and-css/)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/>
              <a:t>op de hoofdstukken </a:t>
            </a:r>
            <a:r>
              <a:rPr lang="nl-NL" b="1" dirty="0">
                <a:hlinkClick r:id="rId3"/>
              </a:rPr>
              <a:t>Basic Web Pages</a:t>
            </a:r>
            <a:r>
              <a:rPr lang="nl-NL" b="1" dirty="0"/>
              <a:t> en </a:t>
            </a:r>
            <a:r>
              <a:rPr lang="nl-NL" b="1" dirty="0">
                <a:hlinkClick r:id="rId4"/>
              </a:rPr>
              <a:t>Links </a:t>
            </a:r>
            <a:r>
              <a:rPr lang="nl-NL" b="1" dirty="0" err="1">
                <a:hlinkClick r:id="rId4"/>
              </a:rPr>
              <a:t>and</a:t>
            </a:r>
            <a:r>
              <a:rPr lang="nl-NL" b="1" dirty="0">
                <a:hlinkClick r:id="rId4"/>
              </a:rPr>
              <a:t> Images</a:t>
            </a:r>
            <a:endParaRPr lang="nl-NL" b="1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1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0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Ter ondersteuning worden aanbevolen: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de Codeschool video's  van FRONT-END FOUNDATIONS (https://www.codeschool.com/courses/front-end-foundations/videos)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Level 1: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200" b="1" u="none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HTML tags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200" b="1" u="none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HTML links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Level 4: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dirty="0"/>
              <a:t>Content Images</a:t>
            </a:r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542CC-6F26-A34B-8E15-4341DD4E0F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284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Deze samenvatting baseert op </a:t>
            </a:r>
          </a:p>
          <a:p>
            <a:endParaRPr lang="nl-NL" dirty="0"/>
          </a:p>
          <a:p>
            <a:r>
              <a:rPr lang="nl-NL" dirty="0"/>
              <a:t>INTERNETING IS HARD (https://internetingishard.com/html-and-css/)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/>
              <a:t>op de hoofdstukken </a:t>
            </a:r>
            <a:r>
              <a:rPr lang="nl-NL" b="1" dirty="0">
                <a:hlinkClick r:id="rId3"/>
              </a:rPr>
              <a:t>Basic Web Pages</a:t>
            </a:r>
            <a:r>
              <a:rPr lang="nl-NL" b="1" dirty="0"/>
              <a:t> en </a:t>
            </a:r>
            <a:r>
              <a:rPr lang="nl-NL" b="1" dirty="0">
                <a:hlinkClick r:id="rId4"/>
              </a:rPr>
              <a:t>Links </a:t>
            </a:r>
            <a:r>
              <a:rPr lang="nl-NL" b="1" dirty="0" err="1">
                <a:hlinkClick r:id="rId4"/>
              </a:rPr>
              <a:t>and</a:t>
            </a:r>
            <a:r>
              <a:rPr lang="nl-NL" b="1" dirty="0">
                <a:hlinkClick r:id="rId4"/>
              </a:rPr>
              <a:t> Images</a:t>
            </a:r>
            <a:endParaRPr lang="nl-NL" b="1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1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0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Ter ondersteuning worden aanbevolen: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de Codeschool video's  van FRONT-END FOUNDATIONS (https://www.codeschool.com/courses/front-end-foundations/videos)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Level 1: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200" b="1" u="none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HTML tags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200" b="1" u="none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HTML links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Level 4: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dirty="0"/>
              <a:t>Content Images</a:t>
            </a:r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542CC-6F26-A34B-8E15-4341DD4E0F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7883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542CC-6F26-A34B-8E15-4341DD4E0F8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049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542CC-6F26-A34B-8E15-4341DD4E0F8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6845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542CC-6F26-A34B-8E15-4341DD4E0F8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323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863600"/>
            <a:ext cx="9144000" cy="5283703"/>
          </a:xfrm>
        </p:spPr>
        <p:txBody>
          <a:bodyPr anchor="t" anchorCtr="1"/>
          <a:lstStyle/>
          <a:p>
            <a:r>
              <a:rPr lang="nl-NL" dirty="0"/>
              <a:t>afbeelding toevoegen (optioneel)</a:t>
            </a:r>
          </a:p>
        </p:txBody>
      </p:sp>
      <p:sp>
        <p:nvSpPr>
          <p:cNvPr id="10" name="Rechthoek 9"/>
          <p:cNvSpPr/>
          <p:nvPr userDrawn="1"/>
        </p:nvSpPr>
        <p:spPr>
          <a:xfrm>
            <a:off x="2766703" y="2844800"/>
            <a:ext cx="6377297" cy="2032000"/>
          </a:xfrm>
          <a:prstGeom prst="rect">
            <a:avLst/>
          </a:prstGeom>
          <a:solidFill>
            <a:srgbClr val="98865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766704" y="3420988"/>
            <a:ext cx="6102660" cy="563468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>
              <a:defRPr sz="3600" b="1" i="0">
                <a:solidFill>
                  <a:schemeClr val="tx1"/>
                </a:solidFill>
                <a:latin typeface="Helvetica Neue"/>
                <a:cs typeface="Helvetica Neue"/>
              </a:defRPr>
            </a:lvl1pPr>
          </a:lstStyle>
          <a:p>
            <a:r>
              <a:rPr lang="nl-NL" dirty="0"/>
              <a:t>HTML/CSS 1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idx="16" hasCustomPrompt="1"/>
          </p:nvPr>
        </p:nvSpPr>
        <p:spPr>
          <a:xfrm>
            <a:off x="2766705" y="3984455"/>
            <a:ext cx="6102660" cy="393744"/>
          </a:xfrm>
        </p:spPr>
        <p:txBody>
          <a:bodyPr/>
          <a:lstStyle>
            <a:lvl1pPr marL="0" indent="0">
              <a:buFont typeface="Arial"/>
              <a:buNone/>
              <a:defRPr b="0" i="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r>
              <a:rPr lang="nl-NL" dirty="0"/>
              <a:t>Inhoud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51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voor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Onderwerp(en)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0" hasCustomPrompt="1"/>
          </p:nvPr>
        </p:nvSpPr>
        <p:spPr>
          <a:xfrm>
            <a:off x="268288" y="1052513"/>
            <a:ext cx="8620125" cy="5081587"/>
          </a:xfrm>
        </p:spPr>
        <p:txBody>
          <a:bodyPr bIns="93600" anchor="ctr" anchorCtr="0"/>
          <a:lstStyle>
            <a:lvl1pPr>
              <a:lnSpc>
                <a:spcPct val="120000"/>
              </a:lnSpc>
              <a:spcBef>
                <a:spcPts val="0"/>
              </a:spcBef>
              <a:defRPr b="0">
                <a:latin typeface="Consolas" panose="020B06090202040302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nl-NL" dirty="0"/>
              <a:t>Code</a:t>
            </a: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1"/>
          </p:nvPr>
        </p:nvSpPr>
        <p:spPr>
          <a:xfrm>
            <a:off x="0" y="6134100"/>
            <a:ext cx="9144000" cy="720000"/>
          </a:xfrm>
          <a:solidFill>
            <a:srgbClr val="A9976A">
              <a:alpha val="50000"/>
            </a:srgbClr>
          </a:solidFill>
          <a:ln w="12700">
            <a:noFill/>
          </a:ln>
        </p:spPr>
        <p:txBody>
          <a:bodyPr lIns="252000" tIns="36000" rIns="252000" bIns="36000" anchor="b" anchorCtr="0">
            <a:noAutofit/>
          </a:bodyPr>
          <a:lstStyle>
            <a:lvl1pPr>
              <a:spcBef>
                <a:spcPts val="0"/>
              </a:spcBef>
              <a:tabLst>
                <a:tab pos="8428038" algn="r"/>
              </a:tabLst>
              <a:defRPr sz="1800" i="1"/>
            </a:lvl1pPr>
            <a:lvl2pPr marL="0" indent="0" algn="r">
              <a:spcBef>
                <a:spcPts val="300"/>
              </a:spcBef>
              <a:buFontTx/>
              <a:buNone/>
              <a:defRPr b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2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1245040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met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Onderwerp(en)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0" hasCustomPrompt="1"/>
          </p:nvPr>
        </p:nvSpPr>
        <p:spPr>
          <a:xfrm>
            <a:off x="268288" y="1052514"/>
            <a:ext cx="8620125" cy="4002566"/>
          </a:xfrm>
        </p:spPr>
        <p:txBody>
          <a:bodyPr bIns="93600" anchor="t" anchorCtr="0"/>
          <a:lstStyle>
            <a:lvl1pPr>
              <a:lnSpc>
                <a:spcPct val="120000"/>
              </a:lnSpc>
              <a:spcBef>
                <a:spcPts val="0"/>
              </a:spcBef>
              <a:defRPr b="0">
                <a:latin typeface="Consolas" panose="020B06090202040302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nl-NL" dirty="0"/>
              <a:t>Code</a:t>
            </a: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1"/>
          </p:nvPr>
        </p:nvSpPr>
        <p:spPr>
          <a:xfrm>
            <a:off x="0" y="6134100"/>
            <a:ext cx="9144000" cy="720000"/>
          </a:xfrm>
          <a:solidFill>
            <a:srgbClr val="A9976A">
              <a:alpha val="50000"/>
            </a:srgbClr>
          </a:solidFill>
          <a:ln w="12700">
            <a:noFill/>
          </a:ln>
        </p:spPr>
        <p:txBody>
          <a:bodyPr lIns="252000" tIns="36000" rIns="252000" bIns="36000" anchor="b" anchorCtr="0">
            <a:noAutofit/>
          </a:bodyPr>
          <a:lstStyle>
            <a:lvl1pPr>
              <a:tabLst>
                <a:tab pos="8428038" algn="r"/>
              </a:tabLst>
              <a:defRPr sz="1800" i="1"/>
            </a:lvl1pPr>
            <a:lvl2pPr marL="0" indent="0" algn="r">
              <a:spcBef>
                <a:spcPts val="300"/>
              </a:spcBef>
              <a:buFontTx/>
              <a:buNone/>
              <a:defRPr b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2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code</a:t>
            </a:r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/>
          </p:nvPr>
        </p:nvSpPr>
        <p:spPr>
          <a:xfrm>
            <a:off x="5081588" y="2994025"/>
            <a:ext cx="3806825" cy="2992438"/>
          </a:xfr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3768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</p:spTree>
    <p:extLst>
      <p:ext uri="{BB962C8B-B14F-4D97-AF65-F5344CB8AC3E}">
        <p14:creationId xmlns:p14="http://schemas.microsoft.com/office/powerpoint/2010/main" val="3790212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8289" y="1065535"/>
            <a:ext cx="8587748" cy="50606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  <a:endParaRPr lang="en-US" dirty="0"/>
          </a:p>
        </p:txBody>
      </p:sp>
      <p:pic>
        <p:nvPicPr>
          <p:cNvPr id="18" name="Afbeelding 17" descr="logooo.pdf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63" y="473870"/>
            <a:ext cx="1877156" cy="324326"/>
          </a:xfrm>
          <a:prstGeom prst="rect">
            <a:avLst/>
          </a:prstGeom>
        </p:spPr>
      </p:pic>
      <p:pic>
        <p:nvPicPr>
          <p:cNvPr id="4" name="Afbeelding 3" descr="balkjekarton.pdf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8708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00801" y="288000"/>
            <a:ext cx="6087613" cy="396000"/>
          </a:xfrm>
          <a:prstGeom prst="rect">
            <a:avLst/>
          </a:prstGeom>
        </p:spPr>
        <p:txBody>
          <a:bodyPr vert="horz" wrap="none" lIns="0" tIns="0" rIns="0" bIns="0" rtlCol="0" anchor="t">
            <a:noAutofit/>
          </a:bodyPr>
          <a:lstStyle/>
          <a:p>
            <a:r>
              <a:rPr lang="nl-NL" dirty="0"/>
              <a:t>Onderwerp(en)</a:t>
            </a:r>
            <a:endParaRPr lang="en-US" dirty="0"/>
          </a:p>
        </p:txBody>
      </p:sp>
      <p:sp>
        <p:nvSpPr>
          <p:cNvPr id="6" name="Tekstvak 5"/>
          <p:cNvSpPr txBox="1"/>
          <p:nvPr userDrawn="1"/>
        </p:nvSpPr>
        <p:spPr>
          <a:xfrm>
            <a:off x="1180074" y="5984"/>
            <a:ext cx="1296133" cy="26161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/>
            <a:r>
              <a:rPr lang="nl-NL" sz="1100" b="1" dirty="0">
                <a:solidFill>
                  <a:schemeClr val="bg1"/>
                </a:solidFill>
              </a:rPr>
              <a:t>HTML/CSS - 1</a:t>
            </a:r>
          </a:p>
        </p:txBody>
      </p:sp>
    </p:spTree>
    <p:extLst>
      <p:ext uri="{BB962C8B-B14F-4D97-AF65-F5344CB8AC3E}">
        <p14:creationId xmlns:p14="http://schemas.microsoft.com/office/powerpoint/2010/main" val="1210867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2" r:id="rId3"/>
    <p:sldLayoutId id="2147483651" r:id="rId4"/>
  </p:sldLayoutIdLst>
  <p:hf hdr="0" ftr="0" dt="0"/>
  <p:txStyles>
    <p:titleStyle>
      <a:lvl1pPr algn="r" defTabSz="457200" rtl="0" eaLnBrk="1" latinLnBrk="0" hangingPunct="1">
        <a:spcBef>
          <a:spcPct val="0"/>
        </a:spcBef>
        <a:buNone/>
        <a:defRPr sz="2400" b="1" i="0" kern="1200">
          <a:solidFill>
            <a:schemeClr val="bg1"/>
          </a:solidFill>
          <a:latin typeface="Helvetica Neue"/>
          <a:ea typeface="+mj-ea"/>
          <a:cs typeface="Helvetica Neue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2000" b="1" i="0" kern="1200">
          <a:solidFill>
            <a:schemeClr val="tx1"/>
          </a:solidFill>
          <a:latin typeface="Helvetica Neue"/>
          <a:ea typeface="+mn-ea"/>
          <a:cs typeface="Helvetica Neue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Helvetica Neue"/>
          <a:ea typeface="+mn-ea"/>
          <a:cs typeface="Helvetica Neue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b="0" i="0" kern="1200">
          <a:solidFill>
            <a:schemeClr val="tx1"/>
          </a:solidFill>
          <a:latin typeface="Helvetica Neue"/>
          <a:ea typeface="+mn-ea"/>
          <a:cs typeface="Helvetica Neue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200" b="1" i="1" kern="1200">
          <a:solidFill>
            <a:schemeClr val="tx1"/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200" b="1" i="1" kern="1200">
          <a:solidFill>
            <a:schemeClr val="tx1"/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663" userDrawn="1">
          <p15:clr>
            <a:srgbClr val="F26B43"/>
          </p15:clr>
        </p15:guide>
        <p15:guide id="2" pos="5591" userDrawn="1">
          <p15:clr>
            <a:srgbClr val="F26B43"/>
          </p15:clr>
        </p15:guide>
        <p15:guide id="3" pos="15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rnetingishard.com/html-and-cs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w3schools.com/" TargetMode="External"/><Relationship Id="rId4" Type="http://schemas.openxmlformats.org/officeDocument/2006/relationships/hyperlink" Target="http://www.codeschool.com/courses/front-end-foundation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81" b="11481"/>
          <a:stretch>
            <a:fillRect/>
          </a:stretch>
        </p:blipFill>
        <p:spPr/>
      </p:pic>
      <p:sp>
        <p:nvSpPr>
          <p:cNvPr id="36" name="Rechthoek 35"/>
          <p:cNvSpPr/>
          <p:nvPr/>
        </p:nvSpPr>
        <p:spPr>
          <a:xfrm>
            <a:off x="2766703" y="2844800"/>
            <a:ext cx="6377297" cy="2032000"/>
          </a:xfrm>
          <a:prstGeom prst="rect">
            <a:avLst/>
          </a:prstGeom>
          <a:solidFill>
            <a:srgbClr val="98865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HTML / CSS 1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HTML code</a:t>
            </a:r>
          </a:p>
        </p:txBody>
      </p:sp>
      <p:pic>
        <p:nvPicPr>
          <p:cNvPr id="39" name="Afbeelding 38" descr="logo_han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671" y="6416822"/>
            <a:ext cx="653691" cy="16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713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F9E604-1A6C-47B6-AA67-F35324ACF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Inhoud - HTML/CSS 1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B0A695C-CC47-43AF-8555-ED32B847A7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8288" y="1052513"/>
            <a:ext cx="8620125" cy="5730124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Een HTML document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Kopjes en paragrafen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Lijsten met opsommingstekens of nummers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Blok en </a:t>
            </a:r>
            <a:r>
              <a:rPr lang="nl-NL" dirty="0" err="1"/>
              <a:t>inline</a:t>
            </a:r>
            <a:r>
              <a:rPr lang="nl-NL" dirty="0"/>
              <a:t> elementen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HTML-</a:t>
            </a:r>
            <a:r>
              <a:rPr lang="nl-NL" dirty="0" err="1"/>
              <a:t>entities</a:t>
            </a:r>
            <a:endParaRPr lang="nl-NL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Hyperlinks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Afbeeldingen</a:t>
            </a:r>
          </a:p>
          <a:p>
            <a:pPr lvl="1"/>
            <a:endParaRPr lang="nl-NL" dirty="0"/>
          </a:p>
          <a:p>
            <a:pPr lvl="1"/>
            <a:endParaRPr lang="nl-NL" dirty="0"/>
          </a:p>
          <a:p>
            <a:pPr marL="457200" lvl="1" indent="0">
              <a:buNone/>
            </a:pPr>
            <a:r>
              <a:rPr lang="nl-NL" dirty="0"/>
              <a:t>Handleiding: </a:t>
            </a:r>
            <a:r>
              <a:rPr lang="nl-NL" dirty="0">
                <a:hlinkClick r:id="rId3"/>
              </a:rPr>
              <a:t>internetingishard.com</a:t>
            </a:r>
            <a:endParaRPr lang="nl-NL" dirty="0"/>
          </a:p>
          <a:p>
            <a:pPr marL="457200" lvl="1" indent="0">
              <a:buNone/>
            </a:pPr>
            <a:r>
              <a:rPr lang="nl-NL" dirty="0" err="1"/>
              <a:t>Videotutorials</a:t>
            </a:r>
            <a:r>
              <a:rPr lang="nl-NL" dirty="0"/>
              <a:t>: </a:t>
            </a:r>
            <a:r>
              <a:rPr lang="nl-NL" dirty="0">
                <a:hlinkClick r:id="rId4"/>
              </a:rPr>
              <a:t>www.codeschool.com/courses/front-end-foundations</a:t>
            </a:r>
            <a:endParaRPr lang="nl-NL" dirty="0"/>
          </a:p>
          <a:p>
            <a:pPr marL="457200" lvl="1" indent="0">
              <a:buNone/>
            </a:pPr>
            <a:r>
              <a:rPr lang="nl-NL" dirty="0"/>
              <a:t>Naslag en probeersels: </a:t>
            </a:r>
            <a:r>
              <a:rPr lang="nl-NL" dirty="0">
                <a:hlinkClick r:id="rId5"/>
              </a:rPr>
              <a:t>www.w3schools.com</a:t>
            </a:r>
            <a:r>
              <a:rPr lang="nl-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8630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Een HTML document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0"/>
          </p:nvPr>
        </p:nvSpPr>
        <p:spPr>
          <a:xfrm>
            <a:off x="268288" y="1453896"/>
            <a:ext cx="8620125" cy="3601184"/>
          </a:xfrm>
        </p:spPr>
        <p:txBody>
          <a:bodyPr tIns="0" bIns="180000">
            <a:no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534988" algn="l"/>
              </a:tabLst>
            </a:pPr>
            <a:r>
              <a:rPr lang="nl-NL" altLang="nl-NL" dirty="0">
                <a:solidFill>
                  <a:srgbClr val="33649E"/>
                </a:solidFill>
              </a:rPr>
              <a:t>&lt;</a:t>
            </a:r>
            <a:r>
              <a:rPr lang="nl-NL" altLang="nl-NL" dirty="0">
                <a:solidFill>
                  <a:srgbClr val="3D7CC6"/>
                </a:solidFill>
              </a:rPr>
              <a:t>html</a:t>
            </a:r>
            <a:r>
              <a:rPr lang="nl-NL" altLang="nl-NL" dirty="0">
                <a:solidFill>
                  <a:srgbClr val="33649E"/>
                </a:solidFill>
              </a:rPr>
              <a:t>&gt;</a:t>
            </a:r>
            <a:r>
              <a:rPr lang="nl-NL" altLang="nl-NL" dirty="0">
                <a:solidFill>
                  <a:srgbClr val="7E8184"/>
                </a:solidFill>
              </a:rPr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534988" algn="l"/>
              </a:tabLst>
            </a:pPr>
            <a:r>
              <a:rPr lang="nl-NL" altLang="nl-NL" dirty="0">
                <a:solidFill>
                  <a:srgbClr val="509E33"/>
                </a:solidFill>
              </a:rPr>
              <a:t>&lt;!DOCTYPE html&gt;</a:t>
            </a:r>
            <a:r>
              <a:rPr lang="nl-NL" altLang="nl-NL" dirty="0">
                <a:solidFill>
                  <a:srgbClr val="7E8184"/>
                </a:solidFill>
              </a:rPr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534988" algn="l"/>
              </a:tabLst>
            </a:pPr>
            <a:r>
              <a:rPr lang="nl-NL" altLang="nl-NL" dirty="0">
                <a:solidFill>
                  <a:srgbClr val="7E8184"/>
                </a:solidFill>
              </a:rPr>
              <a:t>	</a:t>
            </a:r>
            <a:r>
              <a:rPr lang="nl-NL" altLang="nl-NL" dirty="0">
                <a:solidFill>
                  <a:srgbClr val="0070C0"/>
                </a:solidFill>
              </a:rPr>
              <a:t>&lt;</a:t>
            </a:r>
            <a:r>
              <a:rPr lang="nl-NL" altLang="nl-NL" dirty="0" err="1">
                <a:solidFill>
                  <a:srgbClr val="0070C0"/>
                </a:solidFill>
              </a:rPr>
              <a:t>head</a:t>
            </a:r>
            <a:r>
              <a:rPr lang="nl-NL" altLang="nl-NL" dirty="0">
                <a:solidFill>
                  <a:srgbClr val="0070C0"/>
                </a:solidFill>
              </a:rPr>
              <a:t>&gt;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534988" algn="l"/>
              </a:tabLst>
            </a:pPr>
            <a:r>
              <a:rPr lang="nl-NL" altLang="nl-NL" dirty="0">
                <a:solidFill>
                  <a:srgbClr val="0070C0"/>
                </a:solidFill>
              </a:rPr>
              <a:t>		&lt;meta </a:t>
            </a:r>
            <a:r>
              <a:rPr lang="nl-NL" altLang="nl-NL" dirty="0" err="1">
                <a:solidFill>
                  <a:srgbClr val="0070C0"/>
                </a:solidFill>
              </a:rPr>
              <a:t>charset</a:t>
            </a:r>
            <a:r>
              <a:rPr lang="nl-NL" altLang="nl-NL" dirty="0">
                <a:solidFill>
                  <a:srgbClr val="0070C0"/>
                </a:solidFill>
              </a:rPr>
              <a:t>="UTF-8"&gt;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534988" algn="l"/>
              </a:tabLst>
            </a:pPr>
            <a:r>
              <a:rPr lang="nl-NL" altLang="nl-NL" dirty="0">
                <a:solidFill>
                  <a:srgbClr val="7E8184"/>
                </a:solidFill>
              </a:rPr>
              <a:t>		</a:t>
            </a:r>
            <a:r>
              <a:rPr lang="nl-NL" altLang="nl-NL" dirty="0">
                <a:solidFill>
                  <a:srgbClr val="33649E"/>
                </a:solidFill>
              </a:rPr>
              <a:t>&lt;/</a:t>
            </a:r>
            <a:r>
              <a:rPr lang="nl-NL" altLang="nl-NL" dirty="0" err="1">
                <a:solidFill>
                  <a:srgbClr val="3D7CC6"/>
                </a:solidFill>
              </a:rPr>
              <a:t>title</a:t>
            </a:r>
            <a:r>
              <a:rPr lang="nl-NL" altLang="nl-NL" dirty="0">
                <a:solidFill>
                  <a:srgbClr val="33649E"/>
                </a:solidFill>
              </a:rPr>
              <a:t>&gt;</a:t>
            </a:r>
            <a:r>
              <a:rPr lang="nl-NL" altLang="nl-NL" dirty="0">
                <a:solidFill>
                  <a:srgbClr val="7E8184"/>
                </a:solidFill>
              </a:rPr>
              <a:t> Website </a:t>
            </a:r>
            <a:r>
              <a:rPr lang="nl-NL" altLang="nl-NL" dirty="0">
                <a:solidFill>
                  <a:srgbClr val="3D7CC6"/>
                </a:solidFill>
              </a:rPr>
              <a:t>&lt;/</a:t>
            </a:r>
            <a:r>
              <a:rPr lang="nl-NL" altLang="nl-NL" dirty="0" err="1">
                <a:solidFill>
                  <a:srgbClr val="3D7CC6"/>
                </a:solidFill>
              </a:rPr>
              <a:t>title</a:t>
            </a:r>
            <a:r>
              <a:rPr lang="nl-NL" altLang="nl-NL" dirty="0">
                <a:solidFill>
                  <a:srgbClr val="3D7CC6"/>
                </a:solidFill>
              </a:rPr>
              <a:t>&gt;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534988" algn="l"/>
              </a:tabLst>
            </a:pPr>
            <a:r>
              <a:rPr lang="nl-NL" altLang="nl-NL" dirty="0">
                <a:solidFill>
                  <a:srgbClr val="7E8184"/>
                </a:solidFill>
              </a:rPr>
              <a:t>		</a:t>
            </a:r>
            <a:r>
              <a:rPr lang="nl-NL" altLang="nl-NL" dirty="0">
                <a:solidFill>
                  <a:srgbClr val="999999"/>
                </a:solidFill>
              </a:rPr>
              <a:t>&lt;!– Hier staan metagegevens en een paginatitel --&gt;</a:t>
            </a:r>
            <a:r>
              <a:rPr lang="nl-NL" altLang="nl-NL" dirty="0">
                <a:solidFill>
                  <a:srgbClr val="7E8184"/>
                </a:solidFill>
              </a:rPr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534988" algn="l"/>
              </a:tabLst>
            </a:pPr>
            <a:r>
              <a:rPr lang="nl-NL" altLang="nl-NL" dirty="0">
                <a:solidFill>
                  <a:srgbClr val="7E8184"/>
                </a:solidFill>
              </a:rPr>
              <a:t>	</a:t>
            </a:r>
            <a:r>
              <a:rPr lang="nl-NL" altLang="nl-NL" dirty="0">
                <a:solidFill>
                  <a:srgbClr val="33649E"/>
                </a:solidFill>
              </a:rPr>
              <a:t>&lt;/</a:t>
            </a:r>
            <a:r>
              <a:rPr lang="nl-NL" altLang="nl-NL" dirty="0" err="1">
                <a:solidFill>
                  <a:srgbClr val="3D7CC6"/>
                </a:solidFill>
              </a:rPr>
              <a:t>h</a:t>
            </a:r>
            <a:r>
              <a:rPr lang="nl-NL" altLang="nl-NL" dirty="0" err="1">
                <a:solidFill>
                  <a:srgbClr val="0070C0"/>
                </a:solidFill>
              </a:rPr>
              <a:t>ea</a:t>
            </a:r>
            <a:r>
              <a:rPr lang="nl-NL" altLang="nl-NL" dirty="0" err="1">
                <a:solidFill>
                  <a:srgbClr val="3D7CC6"/>
                </a:solidFill>
              </a:rPr>
              <a:t>d</a:t>
            </a:r>
            <a:r>
              <a:rPr lang="nl-NL" altLang="nl-NL" dirty="0">
                <a:solidFill>
                  <a:srgbClr val="33649E"/>
                </a:solidFill>
              </a:rPr>
              <a:t>&gt;</a:t>
            </a:r>
            <a:r>
              <a:rPr lang="nl-NL" altLang="nl-NL" dirty="0">
                <a:solidFill>
                  <a:srgbClr val="7E8184"/>
                </a:solidFill>
              </a:rPr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534988" algn="l"/>
              </a:tabLst>
            </a:pPr>
            <a:r>
              <a:rPr lang="nl-NL" altLang="nl-NL" dirty="0">
                <a:solidFill>
                  <a:srgbClr val="7E8184"/>
                </a:solidFill>
              </a:rPr>
              <a:t>	</a:t>
            </a:r>
            <a:r>
              <a:rPr lang="nl-NL" altLang="nl-NL" dirty="0">
                <a:solidFill>
                  <a:srgbClr val="33649E"/>
                </a:solidFill>
              </a:rPr>
              <a:t>&lt;</a:t>
            </a:r>
            <a:r>
              <a:rPr lang="nl-NL" altLang="nl-NL" dirty="0">
                <a:solidFill>
                  <a:srgbClr val="3D7CC6"/>
                </a:solidFill>
              </a:rPr>
              <a:t>body</a:t>
            </a:r>
            <a:r>
              <a:rPr lang="nl-NL" altLang="nl-NL" dirty="0">
                <a:solidFill>
                  <a:srgbClr val="33649E"/>
                </a:solidFill>
              </a:rPr>
              <a:t>&gt;</a:t>
            </a:r>
            <a:r>
              <a:rPr lang="nl-NL" altLang="nl-NL" dirty="0">
                <a:solidFill>
                  <a:srgbClr val="7E8184"/>
                </a:solidFill>
              </a:rPr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534988" algn="l"/>
              </a:tabLst>
            </a:pPr>
            <a:r>
              <a:rPr lang="nl-NL" altLang="nl-NL" dirty="0">
                <a:solidFill>
                  <a:srgbClr val="7E8184"/>
                </a:solidFill>
              </a:rPr>
              <a:t>		</a:t>
            </a:r>
            <a:r>
              <a:rPr lang="nl-NL" altLang="nl-NL" dirty="0">
                <a:solidFill>
                  <a:srgbClr val="999999"/>
                </a:solidFill>
              </a:rPr>
              <a:t>&lt;!– Hier staat content, dat wat er op de pagina te 				zien is --&gt;</a:t>
            </a:r>
            <a:r>
              <a:rPr lang="nl-NL" altLang="nl-NL" dirty="0">
                <a:solidFill>
                  <a:srgbClr val="7E8184"/>
                </a:solidFill>
              </a:rPr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534988" algn="l"/>
              </a:tabLst>
            </a:pPr>
            <a:r>
              <a:rPr lang="nl-NL" altLang="nl-NL" dirty="0">
                <a:solidFill>
                  <a:srgbClr val="7E8184"/>
                </a:solidFill>
              </a:rPr>
              <a:t>	</a:t>
            </a:r>
            <a:r>
              <a:rPr lang="nl-NL" altLang="nl-NL" dirty="0">
                <a:solidFill>
                  <a:srgbClr val="33649E"/>
                </a:solidFill>
              </a:rPr>
              <a:t>&lt;/</a:t>
            </a:r>
            <a:r>
              <a:rPr lang="nl-NL" altLang="nl-NL" dirty="0">
                <a:solidFill>
                  <a:srgbClr val="3D7CC6"/>
                </a:solidFill>
              </a:rPr>
              <a:t>body</a:t>
            </a:r>
            <a:r>
              <a:rPr lang="nl-NL" altLang="nl-NL" dirty="0">
                <a:solidFill>
                  <a:srgbClr val="33649E"/>
                </a:solidFill>
              </a:rPr>
              <a:t>&gt;</a:t>
            </a:r>
            <a:endParaRPr lang="nl-NL" altLang="nl-NL" dirty="0">
              <a:solidFill>
                <a:srgbClr val="7E8184"/>
              </a:solidFill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534988" algn="l"/>
              </a:tabLst>
            </a:pPr>
            <a:r>
              <a:rPr lang="nl-NL" altLang="nl-NL" dirty="0">
                <a:solidFill>
                  <a:srgbClr val="33649E"/>
                </a:solidFill>
              </a:rPr>
              <a:t>&lt;/</a:t>
            </a:r>
            <a:r>
              <a:rPr lang="nl-NL" altLang="nl-NL" dirty="0">
                <a:solidFill>
                  <a:srgbClr val="3D7CC6"/>
                </a:solidFill>
              </a:rPr>
              <a:t>html</a:t>
            </a:r>
            <a:r>
              <a:rPr lang="nl-NL" altLang="nl-NL" dirty="0">
                <a:solidFill>
                  <a:srgbClr val="33649E"/>
                </a:solidFill>
              </a:rPr>
              <a:t>&gt;</a:t>
            </a:r>
            <a:r>
              <a:rPr lang="nl-NL" altLang="nl-NL" dirty="0"/>
              <a:t> 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/>
          </a:bodyPr>
          <a:lstStyle/>
          <a:p>
            <a:r>
              <a:rPr lang="nl-NL" dirty="0"/>
              <a:t>Tag - element - metagegevens - content - begin en eind tag - attribuut - commentaar</a:t>
            </a:r>
          </a:p>
          <a:p>
            <a:pPr lvl="1">
              <a:spcBef>
                <a:spcPts val="600"/>
              </a:spcBef>
            </a:pPr>
            <a:r>
              <a:rPr lang="nl-NL" dirty="0"/>
              <a:t>html </a:t>
            </a:r>
            <a:r>
              <a:rPr lang="nl-NL" dirty="0" err="1"/>
              <a:t>head</a:t>
            </a:r>
            <a:r>
              <a:rPr lang="nl-NL" dirty="0"/>
              <a:t> body </a:t>
            </a:r>
            <a:r>
              <a:rPr lang="nl-NL" dirty="0" err="1"/>
              <a:t>title</a:t>
            </a:r>
            <a:r>
              <a:rPr lang="nl-NL" dirty="0"/>
              <a:t>  meta </a:t>
            </a:r>
            <a:r>
              <a:rPr lang="nl-NL" dirty="0" err="1"/>
              <a:t>charset</a:t>
            </a:r>
            <a:r>
              <a:rPr lang="nl-NL" dirty="0"/>
              <a:t>="" &lt;!- ... </a:t>
            </a:r>
            <a:r>
              <a:rPr lang="nl-NL" dirty="0">
                <a:sym typeface="Wingdings" panose="05000000000000000000" pitchFamily="2" charset="2"/>
              </a:rPr>
              <a:t>--&gt;</a:t>
            </a:r>
            <a:endParaRPr lang="nl-NL" dirty="0"/>
          </a:p>
        </p:txBody>
      </p:sp>
      <p:pic>
        <p:nvPicPr>
          <p:cNvPr id="4" name="Tijdelijke aanduiding voor afbeelding 3"/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tretch>
            <a:fillRect/>
          </a:stretch>
        </p:blipFill>
        <p:spPr>
          <a:xfrm>
            <a:off x="5304531" y="1439545"/>
            <a:ext cx="3310415" cy="101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209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Kopjes en paragrafen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0"/>
          </p:nvPr>
        </p:nvSpPr>
        <p:spPr>
          <a:xfrm>
            <a:off x="268288" y="1216152"/>
            <a:ext cx="8620125" cy="4078224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l-NL" altLang="nl-NL" sz="2400" dirty="0">
                <a:solidFill>
                  <a:srgbClr val="3D7CC6"/>
                </a:solidFill>
              </a:rPr>
              <a:t>&lt;h1&gt;</a:t>
            </a:r>
            <a:r>
              <a:rPr lang="nl-NL" altLang="nl-NL" sz="2400" dirty="0">
                <a:solidFill>
                  <a:srgbClr val="A8A8A8"/>
                </a:solidFill>
              </a:rPr>
              <a:t>Paginatitel</a:t>
            </a:r>
            <a:r>
              <a:rPr lang="nl-NL" altLang="nl-NL" sz="2400" dirty="0">
                <a:solidFill>
                  <a:srgbClr val="3D7CC6"/>
                </a:solidFill>
              </a:rPr>
              <a:t>&lt;/h1&gt;</a:t>
            </a:r>
            <a:br>
              <a:rPr lang="nl-NL" altLang="nl-NL" sz="2400" dirty="0">
                <a:solidFill>
                  <a:srgbClr val="3D7CC6"/>
                </a:solidFill>
              </a:rPr>
            </a:br>
            <a:r>
              <a:rPr lang="nl-NL" altLang="nl-NL" sz="2400" dirty="0">
                <a:solidFill>
                  <a:srgbClr val="3D7CC6"/>
                </a:solidFill>
              </a:rPr>
              <a:t>&lt;p&gt;</a:t>
            </a:r>
            <a:r>
              <a:rPr lang="nl-NL" altLang="nl-NL" sz="2400" dirty="0">
                <a:solidFill>
                  <a:srgbClr val="A8A8A8"/>
                </a:solidFill>
              </a:rPr>
              <a:t>Hier valt het één of ander te lezen</a:t>
            </a:r>
            <a:r>
              <a:rPr lang="nl-NL" altLang="nl-NL" sz="2400" dirty="0">
                <a:solidFill>
                  <a:srgbClr val="3D7CC6"/>
                </a:solidFill>
              </a:rPr>
              <a:t>&lt;/p&gt;</a:t>
            </a:r>
            <a:br>
              <a:rPr lang="nl-NL" altLang="nl-NL" sz="2400" dirty="0">
                <a:solidFill>
                  <a:srgbClr val="3D7CC6"/>
                </a:solidFill>
              </a:rPr>
            </a:br>
            <a:r>
              <a:rPr lang="nl-NL" altLang="nl-NL" sz="2400" dirty="0">
                <a:solidFill>
                  <a:srgbClr val="3D7CC6"/>
                </a:solidFill>
              </a:rPr>
              <a:t>&lt;h2&gt;</a:t>
            </a:r>
            <a:r>
              <a:rPr lang="nl-NL" altLang="nl-NL" sz="2400" dirty="0" err="1">
                <a:solidFill>
                  <a:srgbClr val="A8A8A8"/>
                </a:solidFill>
              </a:rPr>
              <a:t>Subkopje</a:t>
            </a:r>
            <a:r>
              <a:rPr lang="nl-NL" altLang="nl-NL" sz="2400" dirty="0">
                <a:solidFill>
                  <a:srgbClr val="3D7CC6"/>
                </a:solidFill>
              </a:rPr>
              <a:t>&lt;/h2&gt;</a:t>
            </a:r>
            <a:br>
              <a:rPr lang="nl-NL" altLang="nl-NL" sz="2400" dirty="0">
                <a:solidFill>
                  <a:srgbClr val="3D7CC6"/>
                </a:solidFill>
              </a:rPr>
            </a:br>
            <a:r>
              <a:rPr lang="nl-NL" altLang="nl-NL" sz="2400" dirty="0">
                <a:solidFill>
                  <a:srgbClr val="3D7CC6"/>
                </a:solidFill>
              </a:rPr>
              <a:t>&lt;p&gt;</a:t>
            </a:r>
            <a:r>
              <a:rPr lang="nl-NL" altLang="nl-NL" sz="2400" dirty="0">
                <a:solidFill>
                  <a:srgbClr val="A8A8A8"/>
                </a:solidFill>
              </a:rPr>
              <a:t>Ook hier staat gewone alineatekst. Je kan er 	uitbreid op los tippen,</a:t>
            </a:r>
            <a:r>
              <a:rPr lang="nl-NL" altLang="nl-NL" sz="2400" dirty="0">
                <a:solidFill>
                  <a:srgbClr val="3D7CC6"/>
                </a:solidFill>
              </a:rPr>
              <a:t>&lt;</a:t>
            </a:r>
            <a:r>
              <a:rPr lang="nl-NL" altLang="nl-NL" sz="2400" dirty="0" err="1">
                <a:solidFill>
                  <a:srgbClr val="3D7CC6"/>
                </a:solidFill>
              </a:rPr>
              <a:t>br</a:t>
            </a:r>
            <a:r>
              <a:rPr lang="nl-NL" altLang="nl-NL" sz="2400" dirty="0">
                <a:solidFill>
                  <a:srgbClr val="3D7CC6"/>
                </a:solidFill>
              </a:rPr>
              <a:t>&gt;</a:t>
            </a:r>
            <a:r>
              <a:rPr lang="nl-NL" altLang="nl-NL" sz="2400" dirty="0">
                <a:solidFill>
                  <a:srgbClr val="A8A8A8"/>
                </a:solidFill>
              </a:rPr>
              <a:t>of een nieuwe 	regel 	afdwingen</a:t>
            </a:r>
            <a:r>
              <a:rPr lang="nl-NL" altLang="nl-NL" sz="2400" dirty="0">
                <a:solidFill>
                  <a:srgbClr val="3D7CC6"/>
                </a:solidFill>
              </a:rPr>
              <a:t>&lt;/p&gt;</a:t>
            </a:r>
            <a:br>
              <a:rPr lang="nl-NL" altLang="nl-NL" sz="2400" dirty="0">
                <a:solidFill>
                  <a:srgbClr val="3D7CC6"/>
                </a:solidFill>
              </a:rPr>
            </a:br>
            <a:r>
              <a:rPr lang="nl-NL" altLang="nl-NL" sz="2400" dirty="0">
                <a:solidFill>
                  <a:srgbClr val="3D7CC6"/>
                </a:solidFill>
              </a:rPr>
              <a:t>&lt;h2&gt;</a:t>
            </a:r>
            <a:r>
              <a:rPr lang="nl-NL" altLang="nl-NL" sz="2400" dirty="0" err="1">
                <a:solidFill>
                  <a:srgbClr val="A8A8A8"/>
                </a:solidFill>
              </a:rPr>
              <a:t>Subkopje</a:t>
            </a:r>
            <a:r>
              <a:rPr lang="nl-NL" altLang="nl-NL" sz="2400" dirty="0">
                <a:solidFill>
                  <a:srgbClr val="3D7CC6"/>
                </a:solidFill>
              </a:rPr>
              <a:t>&lt;/h2&gt;</a:t>
            </a:r>
            <a:br>
              <a:rPr lang="nl-NL" altLang="nl-NL" sz="2400" dirty="0">
                <a:solidFill>
                  <a:srgbClr val="3D7CC6"/>
                </a:solidFill>
              </a:rPr>
            </a:br>
            <a:r>
              <a:rPr lang="nl-NL" altLang="nl-NL" sz="2400" dirty="0">
                <a:solidFill>
                  <a:srgbClr val="3D7CC6"/>
                </a:solidFill>
              </a:rPr>
              <a:t>&lt;h3&gt;</a:t>
            </a:r>
            <a:r>
              <a:rPr lang="nl-NL" altLang="nl-NL" sz="2400" dirty="0" err="1">
                <a:solidFill>
                  <a:srgbClr val="A8A8A8"/>
                </a:solidFill>
              </a:rPr>
              <a:t>Subsubkopje</a:t>
            </a:r>
            <a:r>
              <a:rPr lang="nl-NL" altLang="nl-NL" sz="2400" dirty="0">
                <a:solidFill>
                  <a:srgbClr val="3D7CC6"/>
                </a:solidFill>
              </a:rPr>
              <a:t>&lt;/h3&gt;</a:t>
            </a:r>
            <a:endParaRPr lang="nl-NL" altLang="nl-NL" sz="2400" dirty="0"/>
          </a:p>
          <a:p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>
          <a:xfrm>
            <a:off x="0" y="6135624"/>
            <a:ext cx="9144000" cy="718848"/>
          </a:xfrm>
        </p:spPr>
        <p:txBody>
          <a:bodyPr tIns="36000" bIns="36000" anchor="b" anchorCtr="0">
            <a:noAutofit/>
          </a:bodyPr>
          <a:lstStyle/>
          <a:p>
            <a:r>
              <a:rPr lang="nl-NL" dirty="0"/>
              <a:t>Kopjes, hiërarchie, niveau, alinea, nieuwe regel</a:t>
            </a:r>
          </a:p>
          <a:p>
            <a:pPr lvl="1">
              <a:spcBef>
                <a:spcPts val="300"/>
              </a:spcBef>
            </a:pPr>
            <a:r>
              <a:rPr lang="nl-NL" dirty="0"/>
              <a:t>h1 h2 h3 h4 h5 h6  p  </a:t>
            </a:r>
            <a:r>
              <a:rPr lang="nl-NL" dirty="0" err="1"/>
              <a:t>br</a:t>
            </a:r>
            <a:endParaRPr lang="nl-NL" dirty="0"/>
          </a:p>
        </p:txBody>
      </p:sp>
      <p:pic>
        <p:nvPicPr>
          <p:cNvPr id="13" name="Tijdelijke aanduiding voor afbeelding 12"/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tretch>
            <a:fillRect/>
          </a:stretch>
        </p:blipFill>
        <p:spPr>
          <a:xfrm>
            <a:off x="4343691" y="3701035"/>
            <a:ext cx="4371429" cy="22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319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Lijsten met opsommingsteken of nummers</a:t>
            </a:r>
            <a:br>
              <a:rPr lang="nl-NL"/>
            </a:b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0"/>
          </p:nvPr>
        </p:nvSpPr>
        <p:spPr>
          <a:xfrm>
            <a:off x="268288" y="1052513"/>
            <a:ext cx="8620125" cy="4933949"/>
          </a:xfrm>
        </p:spPr>
        <p:txBody>
          <a:bodyPr>
            <a:noAutofit/>
          </a:bodyPr>
          <a:lstStyle/>
          <a:p>
            <a:pPr>
              <a:lnSpc>
                <a:spcPct val="130000"/>
              </a:lnSpc>
            </a:pPr>
            <a:r>
              <a:rPr lang="nl-NL" altLang="nl-NL" dirty="0">
                <a:solidFill>
                  <a:srgbClr val="3D7CC6"/>
                </a:solidFill>
              </a:rPr>
              <a:t>&lt;h3&gt;</a:t>
            </a:r>
            <a:r>
              <a:rPr lang="nl-NL" altLang="nl-NL" dirty="0">
                <a:solidFill>
                  <a:srgbClr val="A8A8A8"/>
                </a:solidFill>
              </a:rPr>
              <a:t>Opsomming</a:t>
            </a:r>
            <a:r>
              <a:rPr lang="nl-NL" altLang="nl-NL" dirty="0">
                <a:solidFill>
                  <a:srgbClr val="3D7CC6"/>
                </a:solidFill>
              </a:rPr>
              <a:t>&lt;/h3&gt;</a:t>
            </a:r>
            <a:br>
              <a:rPr lang="nl-NL" altLang="nl-NL" dirty="0">
                <a:solidFill>
                  <a:srgbClr val="3D7CC6"/>
                </a:solidFill>
              </a:rPr>
            </a:br>
            <a:r>
              <a:rPr lang="nl-NL" altLang="nl-NL" dirty="0">
                <a:solidFill>
                  <a:srgbClr val="3D7CC6"/>
                </a:solidFill>
              </a:rPr>
              <a:t>&lt;</a:t>
            </a:r>
            <a:r>
              <a:rPr lang="nl-NL" altLang="nl-NL" dirty="0" err="1">
                <a:solidFill>
                  <a:srgbClr val="3D7CC6"/>
                </a:solidFill>
              </a:rPr>
              <a:t>ul</a:t>
            </a:r>
            <a:r>
              <a:rPr lang="nl-NL" altLang="nl-NL" dirty="0">
                <a:solidFill>
                  <a:srgbClr val="3D7CC6"/>
                </a:solidFill>
              </a:rPr>
              <a:t>&gt;</a:t>
            </a:r>
            <a:br>
              <a:rPr lang="nl-NL" altLang="nl-NL" dirty="0">
                <a:solidFill>
                  <a:srgbClr val="3D7CC6"/>
                </a:solidFill>
              </a:rPr>
            </a:br>
            <a:r>
              <a:rPr lang="nl-NL" altLang="nl-NL" dirty="0">
                <a:solidFill>
                  <a:srgbClr val="3D7CC6"/>
                </a:solidFill>
              </a:rPr>
              <a:t>    &lt;li&gt;</a:t>
            </a:r>
            <a:r>
              <a:rPr lang="nl-NL" altLang="nl-NL" dirty="0">
                <a:solidFill>
                  <a:srgbClr val="A8A8A8"/>
                </a:solidFill>
              </a:rPr>
              <a:t>Melk</a:t>
            </a:r>
            <a:r>
              <a:rPr lang="nl-NL" altLang="nl-NL" dirty="0">
                <a:solidFill>
                  <a:srgbClr val="3D7CC6"/>
                </a:solidFill>
              </a:rPr>
              <a:t>&lt;/li&gt;</a:t>
            </a:r>
            <a:br>
              <a:rPr lang="nl-NL" altLang="nl-NL" dirty="0">
                <a:solidFill>
                  <a:srgbClr val="3D7CC6"/>
                </a:solidFill>
              </a:rPr>
            </a:br>
            <a:r>
              <a:rPr lang="nl-NL" altLang="nl-NL" dirty="0">
                <a:solidFill>
                  <a:srgbClr val="3D7CC6"/>
                </a:solidFill>
              </a:rPr>
              <a:t>    &lt;li&gt;</a:t>
            </a:r>
            <a:r>
              <a:rPr lang="nl-NL" altLang="nl-NL" dirty="0">
                <a:solidFill>
                  <a:srgbClr val="A8A8A8"/>
                </a:solidFill>
              </a:rPr>
              <a:t>Boter</a:t>
            </a:r>
            <a:r>
              <a:rPr lang="nl-NL" altLang="nl-NL" dirty="0">
                <a:solidFill>
                  <a:srgbClr val="3D7CC6"/>
                </a:solidFill>
              </a:rPr>
              <a:t>&lt;/li&gt;</a:t>
            </a:r>
            <a:br>
              <a:rPr lang="nl-NL" altLang="nl-NL" dirty="0">
                <a:solidFill>
                  <a:srgbClr val="3D7CC6"/>
                </a:solidFill>
              </a:rPr>
            </a:br>
            <a:r>
              <a:rPr lang="nl-NL" altLang="nl-NL" dirty="0">
                <a:solidFill>
                  <a:srgbClr val="3D7CC6"/>
                </a:solidFill>
              </a:rPr>
              <a:t>    &lt;li&gt;</a:t>
            </a:r>
            <a:r>
              <a:rPr lang="nl-NL" altLang="nl-NL" dirty="0">
                <a:solidFill>
                  <a:srgbClr val="A8A8A8"/>
                </a:solidFill>
              </a:rPr>
              <a:t>Kaas</a:t>
            </a:r>
            <a:r>
              <a:rPr lang="nl-NL" altLang="nl-NL" dirty="0">
                <a:solidFill>
                  <a:srgbClr val="3D7CC6"/>
                </a:solidFill>
              </a:rPr>
              <a:t>&lt;/li&gt;</a:t>
            </a:r>
            <a:br>
              <a:rPr lang="nl-NL" altLang="nl-NL" dirty="0">
                <a:solidFill>
                  <a:srgbClr val="3D7CC6"/>
                </a:solidFill>
              </a:rPr>
            </a:br>
            <a:r>
              <a:rPr lang="nl-NL" altLang="nl-NL" dirty="0">
                <a:solidFill>
                  <a:srgbClr val="3D7CC6"/>
                </a:solidFill>
              </a:rPr>
              <a:t>&lt;/</a:t>
            </a:r>
            <a:r>
              <a:rPr lang="nl-NL" altLang="nl-NL" dirty="0" err="1">
                <a:solidFill>
                  <a:srgbClr val="3D7CC6"/>
                </a:solidFill>
              </a:rPr>
              <a:t>ul</a:t>
            </a:r>
            <a:r>
              <a:rPr lang="nl-NL" altLang="nl-NL" dirty="0">
                <a:solidFill>
                  <a:srgbClr val="3D7CC6"/>
                </a:solidFill>
              </a:rPr>
              <a:t>&gt;</a:t>
            </a:r>
            <a:br>
              <a:rPr lang="nl-NL" altLang="nl-NL" dirty="0">
                <a:solidFill>
                  <a:srgbClr val="3D7CC6"/>
                </a:solidFill>
              </a:rPr>
            </a:br>
            <a:r>
              <a:rPr lang="nl-NL" altLang="nl-NL" dirty="0">
                <a:solidFill>
                  <a:srgbClr val="3D7CC6"/>
                </a:solidFill>
              </a:rPr>
              <a:t>&lt;h3&gt;</a:t>
            </a:r>
            <a:r>
              <a:rPr lang="nl-NL" altLang="nl-NL" dirty="0" err="1">
                <a:solidFill>
                  <a:srgbClr val="A8A8A8"/>
                </a:solidFill>
              </a:rPr>
              <a:t>Genummeerde</a:t>
            </a:r>
            <a:r>
              <a:rPr lang="nl-NL" altLang="nl-NL" dirty="0">
                <a:solidFill>
                  <a:srgbClr val="A8A8A8"/>
                </a:solidFill>
              </a:rPr>
              <a:t> lijst</a:t>
            </a:r>
            <a:r>
              <a:rPr lang="nl-NL" altLang="nl-NL" dirty="0">
                <a:solidFill>
                  <a:srgbClr val="3D7CC6"/>
                </a:solidFill>
              </a:rPr>
              <a:t>&lt;/h3&gt;</a:t>
            </a:r>
            <a:br>
              <a:rPr lang="nl-NL" altLang="nl-NL" dirty="0">
                <a:solidFill>
                  <a:srgbClr val="3D7CC6"/>
                </a:solidFill>
              </a:rPr>
            </a:br>
            <a:r>
              <a:rPr lang="nl-NL" altLang="nl-NL" dirty="0">
                <a:solidFill>
                  <a:srgbClr val="3D7CC6"/>
                </a:solidFill>
              </a:rPr>
              <a:t>&lt;</a:t>
            </a:r>
            <a:r>
              <a:rPr lang="nl-NL" altLang="nl-NL" dirty="0" err="1">
                <a:solidFill>
                  <a:srgbClr val="3D7CC6"/>
                </a:solidFill>
              </a:rPr>
              <a:t>ol</a:t>
            </a:r>
            <a:r>
              <a:rPr lang="nl-NL" altLang="nl-NL" dirty="0">
                <a:solidFill>
                  <a:srgbClr val="3D7CC6"/>
                </a:solidFill>
              </a:rPr>
              <a:t>&gt;</a:t>
            </a:r>
            <a:br>
              <a:rPr lang="nl-NL" altLang="nl-NL" dirty="0">
                <a:solidFill>
                  <a:srgbClr val="3D7CC6"/>
                </a:solidFill>
              </a:rPr>
            </a:br>
            <a:r>
              <a:rPr lang="nl-NL" altLang="nl-NL" dirty="0">
                <a:solidFill>
                  <a:srgbClr val="3D7CC6"/>
                </a:solidFill>
              </a:rPr>
              <a:t>    &lt;li&gt;</a:t>
            </a:r>
            <a:r>
              <a:rPr lang="nl-NL" altLang="nl-NL" dirty="0">
                <a:solidFill>
                  <a:srgbClr val="A8A8A8"/>
                </a:solidFill>
              </a:rPr>
              <a:t>Water verhitten</a:t>
            </a:r>
            <a:r>
              <a:rPr lang="nl-NL" altLang="nl-NL" dirty="0">
                <a:solidFill>
                  <a:srgbClr val="3D7CC6"/>
                </a:solidFill>
              </a:rPr>
              <a:t>&lt;/li&gt;</a:t>
            </a:r>
            <a:br>
              <a:rPr lang="nl-NL" altLang="nl-NL" dirty="0">
                <a:solidFill>
                  <a:srgbClr val="3D7CC6"/>
                </a:solidFill>
              </a:rPr>
            </a:br>
            <a:r>
              <a:rPr lang="nl-NL" altLang="nl-NL" dirty="0">
                <a:solidFill>
                  <a:srgbClr val="3D7CC6"/>
                </a:solidFill>
              </a:rPr>
              <a:t>    &lt;li&gt;</a:t>
            </a:r>
            <a:r>
              <a:rPr lang="nl-NL" altLang="nl-NL" dirty="0">
                <a:solidFill>
                  <a:srgbClr val="A8A8A8"/>
                </a:solidFill>
              </a:rPr>
              <a:t>Pasta erbij</a:t>
            </a:r>
            <a:r>
              <a:rPr lang="nl-NL" altLang="nl-NL" dirty="0">
                <a:solidFill>
                  <a:srgbClr val="3D7CC6"/>
                </a:solidFill>
              </a:rPr>
              <a:t>&lt;/li&gt;</a:t>
            </a:r>
            <a:br>
              <a:rPr lang="nl-NL" altLang="nl-NL" dirty="0">
                <a:solidFill>
                  <a:srgbClr val="3D7CC6"/>
                </a:solidFill>
              </a:rPr>
            </a:br>
            <a:r>
              <a:rPr lang="nl-NL" altLang="nl-NL" dirty="0">
                <a:solidFill>
                  <a:srgbClr val="3D7CC6"/>
                </a:solidFill>
              </a:rPr>
              <a:t>    &lt;li&gt;</a:t>
            </a:r>
            <a:r>
              <a:rPr lang="nl-NL" altLang="nl-NL" dirty="0">
                <a:solidFill>
                  <a:srgbClr val="A8A8A8"/>
                </a:solidFill>
              </a:rPr>
              <a:t>Laten koken</a:t>
            </a:r>
            <a:r>
              <a:rPr lang="nl-NL" altLang="nl-NL" dirty="0">
                <a:solidFill>
                  <a:srgbClr val="3D7CC6"/>
                </a:solidFill>
              </a:rPr>
              <a:t>&lt;/li&gt;</a:t>
            </a:r>
            <a:br>
              <a:rPr lang="nl-NL" altLang="nl-NL" dirty="0">
                <a:solidFill>
                  <a:srgbClr val="3D7CC6"/>
                </a:solidFill>
              </a:rPr>
            </a:br>
            <a:r>
              <a:rPr lang="nl-NL" altLang="nl-NL" dirty="0">
                <a:solidFill>
                  <a:srgbClr val="3D7CC6"/>
                </a:solidFill>
              </a:rPr>
              <a:t>&lt;/</a:t>
            </a:r>
            <a:r>
              <a:rPr lang="nl-NL" altLang="nl-NL" dirty="0" err="1">
                <a:solidFill>
                  <a:srgbClr val="3D7CC6"/>
                </a:solidFill>
              </a:rPr>
              <a:t>ol</a:t>
            </a:r>
            <a:r>
              <a:rPr lang="nl-NL" altLang="nl-NL" dirty="0">
                <a:solidFill>
                  <a:srgbClr val="3D7CC6"/>
                </a:solidFill>
              </a:rPr>
              <a:t>&gt;</a:t>
            </a:r>
            <a:endParaRPr lang="nl-NL" altLang="nl-NL" sz="4800" dirty="0">
              <a:latin typeface="Arial" panose="020B0604020202020204" pitchFamily="34" charset="0"/>
            </a:endParaRP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>
          <a:xfrm>
            <a:off x="0" y="6454140"/>
            <a:ext cx="9144000" cy="406800"/>
          </a:xfrm>
        </p:spPr>
        <p:txBody>
          <a:bodyPr>
            <a:noAutofit/>
          </a:bodyPr>
          <a:lstStyle/>
          <a:p>
            <a:pPr>
              <a:tabLst>
                <a:tab pos="8613775" algn="r"/>
              </a:tabLst>
            </a:pPr>
            <a:r>
              <a:rPr lang="nl-NL" dirty="0"/>
              <a:t>Lijst – lijstelement - list item – nummering - opsomming 	</a:t>
            </a:r>
            <a:r>
              <a:rPr lang="nl-NL" sz="2000" dirty="0" err="1">
                <a:solidFill>
                  <a:srgbClr val="0070C0"/>
                </a:solidFill>
                <a:latin typeface="Consolas" panose="020B0609020204030204" pitchFamily="49" charset="0"/>
              </a:rPr>
              <a:t>ul</a:t>
            </a:r>
            <a:r>
              <a:rPr lang="nl-NL" sz="2000" dirty="0">
                <a:solidFill>
                  <a:srgbClr val="0070C0"/>
                </a:solidFill>
                <a:latin typeface="Consolas" panose="020B0609020204030204" pitchFamily="49" charset="0"/>
              </a:rPr>
              <a:t>  </a:t>
            </a:r>
            <a:r>
              <a:rPr lang="nl-NL" sz="2000" dirty="0" err="1">
                <a:solidFill>
                  <a:srgbClr val="0070C0"/>
                </a:solidFill>
                <a:latin typeface="Consolas" panose="020B0609020204030204" pitchFamily="49" charset="0"/>
              </a:rPr>
              <a:t>ol</a:t>
            </a:r>
            <a:r>
              <a:rPr lang="nl-NL" sz="2000" dirty="0">
                <a:solidFill>
                  <a:srgbClr val="0070C0"/>
                </a:solidFill>
                <a:latin typeface="Consolas" panose="020B0609020204030204" pitchFamily="49" charset="0"/>
              </a:rPr>
              <a:t>  li</a:t>
            </a:r>
            <a:endParaRPr lang="nl-NL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pic>
        <p:nvPicPr>
          <p:cNvPr id="8" name="Tijdelijke aanduiding voor afbeelding 7"/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tretch>
            <a:fillRect/>
          </a:stretch>
        </p:blipFill>
        <p:spPr>
          <a:xfrm>
            <a:off x="5961888" y="2586968"/>
            <a:ext cx="2275319" cy="3140207"/>
          </a:xfrm>
          <a:prstGeom prst="rect">
            <a:avLst/>
          </a:prstGeom>
          <a:ln>
            <a:solidFill>
              <a:schemeClr val="accent1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2481251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Inline</a:t>
            </a:r>
            <a:r>
              <a:rPr lang="nl-NL" dirty="0"/>
              <a:t> elementen en html-</a:t>
            </a:r>
            <a:r>
              <a:rPr lang="nl-NL" dirty="0" err="1"/>
              <a:t>entities</a:t>
            </a:r>
            <a:br>
              <a:rPr lang="nl-NL" dirty="0"/>
            </a:b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altLang="nl-NL" dirty="0">
                <a:solidFill>
                  <a:srgbClr val="3D7CC6"/>
                </a:solidFill>
              </a:rPr>
              <a:t>&lt;h3&gt;</a:t>
            </a:r>
            <a:r>
              <a:rPr lang="nl-NL" altLang="nl-NL" dirty="0" err="1">
                <a:solidFill>
                  <a:srgbClr val="A8A8A8"/>
                </a:solidFill>
              </a:rPr>
              <a:t>Inline</a:t>
            </a:r>
            <a:r>
              <a:rPr lang="nl-NL" altLang="nl-NL" dirty="0">
                <a:solidFill>
                  <a:srgbClr val="A8A8A8"/>
                </a:solidFill>
              </a:rPr>
              <a:t> elementen</a:t>
            </a:r>
            <a:r>
              <a:rPr lang="nl-NL" altLang="nl-NL" dirty="0">
                <a:solidFill>
                  <a:srgbClr val="3D7CC6"/>
                </a:solidFill>
              </a:rPr>
              <a:t>&lt;/h3&gt;</a:t>
            </a:r>
            <a:br>
              <a:rPr lang="nl-NL" altLang="nl-NL" dirty="0">
                <a:solidFill>
                  <a:srgbClr val="3D7CC6"/>
                </a:solidFill>
              </a:rPr>
            </a:br>
            <a:r>
              <a:rPr lang="nl-NL" altLang="nl-NL" dirty="0">
                <a:solidFill>
                  <a:srgbClr val="3D7CC6"/>
                </a:solidFill>
              </a:rPr>
              <a:t>&lt;p&gt;</a:t>
            </a:r>
            <a:r>
              <a:rPr lang="nl-NL" altLang="nl-NL" dirty="0">
                <a:solidFill>
                  <a:srgbClr val="A8A8A8"/>
                </a:solidFill>
              </a:rPr>
              <a:t>Veel elementen zijn </a:t>
            </a:r>
            <a:r>
              <a:rPr lang="nl-NL" altLang="nl-NL" dirty="0">
                <a:solidFill>
                  <a:srgbClr val="3D7CC6"/>
                </a:solidFill>
              </a:rPr>
              <a:t>&lt;</a:t>
            </a:r>
            <a:r>
              <a:rPr lang="nl-NL" altLang="nl-NL" dirty="0" err="1">
                <a:solidFill>
                  <a:srgbClr val="3D7CC6"/>
                </a:solidFill>
              </a:rPr>
              <a:t>em</a:t>
            </a:r>
            <a:r>
              <a:rPr lang="nl-NL" altLang="nl-NL" dirty="0">
                <a:solidFill>
                  <a:srgbClr val="3D7CC6"/>
                </a:solidFill>
              </a:rPr>
              <a:t>&gt;</a:t>
            </a:r>
            <a:r>
              <a:rPr lang="nl-NL" altLang="nl-NL" dirty="0">
                <a:solidFill>
                  <a:srgbClr val="A8A8A8"/>
                </a:solidFill>
              </a:rPr>
              <a:t>blokelementen</a:t>
            </a:r>
            <a:r>
              <a:rPr lang="nl-NL" altLang="nl-NL" dirty="0">
                <a:solidFill>
                  <a:srgbClr val="3D7CC6"/>
                </a:solidFill>
              </a:rPr>
              <a:t>&lt;/</a:t>
            </a:r>
            <a:r>
              <a:rPr lang="nl-NL" altLang="nl-NL" dirty="0" err="1">
                <a:solidFill>
                  <a:srgbClr val="3D7CC6"/>
                </a:solidFill>
              </a:rPr>
              <a:t>em</a:t>
            </a:r>
            <a:r>
              <a:rPr lang="nl-NL" altLang="nl-NL" dirty="0">
                <a:solidFill>
                  <a:srgbClr val="3D7CC6"/>
                </a:solidFill>
              </a:rPr>
              <a:t>&gt;</a:t>
            </a:r>
            <a:r>
              <a:rPr lang="nl-NL" altLang="nl-NL" dirty="0">
                <a:solidFill>
                  <a:srgbClr val="A8A8A8"/>
                </a:solidFill>
              </a:rPr>
              <a:t>. Maar er zijn 	ook </a:t>
            </a:r>
            <a:r>
              <a:rPr lang="nl-NL" altLang="nl-NL" dirty="0">
                <a:solidFill>
                  <a:srgbClr val="3D7CC6"/>
                </a:solidFill>
              </a:rPr>
              <a:t>&lt;</a:t>
            </a:r>
            <a:r>
              <a:rPr lang="nl-NL" altLang="nl-NL" dirty="0" err="1">
                <a:solidFill>
                  <a:srgbClr val="3D7CC6"/>
                </a:solidFill>
              </a:rPr>
              <a:t>em</a:t>
            </a:r>
            <a:r>
              <a:rPr lang="nl-NL" altLang="nl-NL" dirty="0">
                <a:solidFill>
                  <a:srgbClr val="3D7CC6"/>
                </a:solidFill>
              </a:rPr>
              <a:t>&gt;</a:t>
            </a:r>
            <a:r>
              <a:rPr lang="nl-NL" altLang="nl-NL" dirty="0" err="1">
                <a:solidFill>
                  <a:srgbClr val="A8A8A8"/>
                </a:solidFill>
              </a:rPr>
              <a:t>inline</a:t>
            </a:r>
            <a:r>
              <a:rPr lang="nl-NL" altLang="nl-NL" dirty="0">
                <a:solidFill>
                  <a:srgbClr val="A8A8A8"/>
                </a:solidFill>
              </a:rPr>
              <a:t> elementen</a:t>
            </a:r>
            <a:r>
              <a:rPr lang="nl-NL" altLang="nl-NL" dirty="0">
                <a:solidFill>
                  <a:srgbClr val="3D7CC6"/>
                </a:solidFill>
              </a:rPr>
              <a:t>&lt;/</a:t>
            </a:r>
            <a:r>
              <a:rPr lang="nl-NL" altLang="nl-NL" dirty="0" err="1">
                <a:solidFill>
                  <a:srgbClr val="3D7CC6"/>
                </a:solidFill>
              </a:rPr>
              <a:t>em</a:t>
            </a:r>
            <a:r>
              <a:rPr lang="nl-NL" altLang="nl-NL" dirty="0">
                <a:solidFill>
                  <a:srgbClr val="3D7CC6"/>
                </a:solidFill>
              </a:rPr>
              <a:t>&gt; </a:t>
            </a:r>
            <a:r>
              <a:rPr lang="nl-NL" altLang="nl-NL" dirty="0">
                <a:solidFill>
                  <a:srgbClr val="A8A8A8"/>
                </a:solidFill>
              </a:rPr>
              <a:t>zoals </a:t>
            </a:r>
            <a:r>
              <a:rPr lang="nl-NL" altLang="nl-NL" dirty="0">
                <a:solidFill>
                  <a:srgbClr val="3D7CC6"/>
                </a:solidFill>
              </a:rPr>
              <a:t>&lt;strong&gt; 	</a:t>
            </a:r>
            <a:r>
              <a:rPr lang="nl-NL" altLang="nl-NL" dirty="0">
                <a:solidFill>
                  <a:srgbClr val="0000FF"/>
                </a:solidFill>
              </a:rPr>
              <a:t>&amp;</a:t>
            </a:r>
            <a:r>
              <a:rPr lang="nl-NL" altLang="nl-NL" dirty="0" err="1">
                <a:solidFill>
                  <a:srgbClr val="0000FF"/>
                </a:solidFill>
              </a:rPr>
              <a:t>lt;</a:t>
            </a:r>
            <a:r>
              <a:rPr lang="nl-NL" altLang="nl-NL" dirty="0" err="1">
                <a:solidFill>
                  <a:srgbClr val="A8A8A8"/>
                </a:solidFill>
              </a:rPr>
              <a:t>strong</a:t>
            </a:r>
            <a:r>
              <a:rPr lang="nl-NL" altLang="nl-NL" dirty="0" err="1">
                <a:solidFill>
                  <a:srgbClr val="0000FF"/>
                </a:solidFill>
              </a:rPr>
              <a:t>&amp;gt</a:t>
            </a:r>
            <a:r>
              <a:rPr lang="nl-NL" altLang="nl-NL" dirty="0">
                <a:solidFill>
                  <a:srgbClr val="0000FF"/>
                </a:solidFill>
              </a:rPr>
              <a:t>; </a:t>
            </a:r>
            <a:r>
              <a:rPr lang="nl-NL" altLang="nl-NL" dirty="0">
                <a:solidFill>
                  <a:srgbClr val="3D7CC6"/>
                </a:solidFill>
              </a:rPr>
              <a:t>&lt;/strong&gt; </a:t>
            </a:r>
            <a:r>
              <a:rPr lang="nl-NL" altLang="nl-NL" dirty="0">
                <a:solidFill>
                  <a:srgbClr val="A8A8A8"/>
                </a:solidFill>
              </a:rPr>
              <a:t>en </a:t>
            </a:r>
            <a:r>
              <a:rPr lang="nl-NL" altLang="nl-NL" dirty="0">
                <a:solidFill>
                  <a:srgbClr val="3D7CC6"/>
                </a:solidFill>
              </a:rPr>
              <a:t>&lt;strong&gt;</a:t>
            </a:r>
            <a:r>
              <a:rPr lang="nl-NL" altLang="nl-NL" dirty="0">
                <a:solidFill>
                  <a:srgbClr val="0000FF"/>
                </a:solidFill>
              </a:rPr>
              <a:t>&amp;</a:t>
            </a:r>
            <a:r>
              <a:rPr lang="nl-NL" altLang="nl-NL" dirty="0" err="1">
                <a:solidFill>
                  <a:srgbClr val="0000FF"/>
                </a:solidFill>
              </a:rPr>
              <a:t>lt;</a:t>
            </a:r>
            <a:r>
              <a:rPr lang="nl-NL" altLang="nl-NL" dirty="0" err="1">
                <a:solidFill>
                  <a:srgbClr val="A8A8A8"/>
                </a:solidFill>
              </a:rPr>
              <a:t>em</a:t>
            </a:r>
            <a:r>
              <a:rPr lang="nl-NL" altLang="nl-NL" dirty="0" err="1">
                <a:solidFill>
                  <a:srgbClr val="0000FF"/>
                </a:solidFill>
              </a:rPr>
              <a:t>&amp;gt</a:t>
            </a:r>
            <a:r>
              <a:rPr lang="nl-NL" altLang="nl-NL" dirty="0">
                <a:solidFill>
                  <a:srgbClr val="0000FF"/>
                </a:solidFill>
              </a:rPr>
              <a:t>;</a:t>
            </a:r>
            <a:r>
              <a:rPr lang="nl-NL" altLang="nl-NL" dirty="0">
                <a:solidFill>
                  <a:srgbClr val="3D7CC6"/>
                </a:solidFill>
              </a:rPr>
              <a:t>&lt;/strong&gt;</a:t>
            </a:r>
            <a:r>
              <a:rPr lang="nl-NL" altLang="nl-NL" dirty="0">
                <a:solidFill>
                  <a:srgbClr val="A8A8A8"/>
                </a:solidFill>
              </a:rPr>
              <a:t>.</a:t>
            </a:r>
            <a:r>
              <a:rPr lang="nl-NL" altLang="nl-NL" dirty="0">
                <a:solidFill>
                  <a:srgbClr val="3D7CC6"/>
                </a:solidFill>
              </a:rPr>
              <a:t> &lt;/p&gt;</a:t>
            </a:r>
            <a:br>
              <a:rPr lang="nl-NL" altLang="nl-NL" dirty="0">
                <a:solidFill>
                  <a:srgbClr val="A8A8A8"/>
                </a:solidFill>
              </a:rPr>
            </a:br>
            <a:r>
              <a:rPr lang="nl-NL" altLang="nl-NL" dirty="0">
                <a:solidFill>
                  <a:srgbClr val="3D7CC6"/>
                </a:solidFill>
              </a:rPr>
              <a:t>&lt;h3&gt;</a:t>
            </a:r>
            <a:r>
              <a:rPr lang="nl-NL" altLang="nl-NL" dirty="0">
                <a:solidFill>
                  <a:srgbClr val="A8A8A8"/>
                </a:solidFill>
              </a:rPr>
              <a:t>HTML </a:t>
            </a:r>
            <a:r>
              <a:rPr lang="nl-NL" altLang="nl-NL" dirty="0" err="1">
                <a:solidFill>
                  <a:srgbClr val="A8A8A8"/>
                </a:solidFill>
              </a:rPr>
              <a:t>entities</a:t>
            </a:r>
            <a:r>
              <a:rPr lang="nl-NL" altLang="nl-NL" dirty="0">
                <a:solidFill>
                  <a:srgbClr val="3D7CC6"/>
                </a:solidFill>
              </a:rPr>
              <a:t>&lt;/h3&gt;</a:t>
            </a:r>
            <a:br>
              <a:rPr lang="nl-NL" altLang="nl-NL" dirty="0">
                <a:solidFill>
                  <a:srgbClr val="3D7CC6"/>
                </a:solidFill>
              </a:rPr>
            </a:br>
            <a:r>
              <a:rPr lang="nl-NL" altLang="nl-NL" dirty="0">
                <a:solidFill>
                  <a:srgbClr val="3D7CC6"/>
                </a:solidFill>
              </a:rPr>
              <a:t>&lt;p&gt;</a:t>
            </a:r>
            <a:r>
              <a:rPr lang="nl-NL" altLang="nl-NL" dirty="0">
                <a:solidFill>
                  <a:srgbClr val="A8A8A8"/>
                </a:solidFill>
              </a:rPr>
              <a:t>De speciale code om een </a:t>
            </a:r>
            <a:r>
              <a:rPr lang="nl-NL" altLang="nl-NL" dirty="0">
                <a:solidFill>
                  <a:srgbClr val="0000FF"/>
                </a:solidFill>
              </a:rPr>
              <a:t>&amp;</a:t>
            </a:r>
            <a:r>
              <a:rPr lang="nl-NL" altLang="nl-NL" dirty="0" err="1">
                <a:solidFill>
                  <a:srgbClr val="0000FF"/>
                </a:solidFill>
              </a:rPr>
              <a:t>lt</a:t>
            </a:r>
            <a:r>
              <a:rPr lang="nl-NL" altLang="nl-NL" dirty="0">
                <a:solidFill>
                  <a:srgbClr val="0000FF"/>
                </a:solidFill>
              </a:rPr>
              <a:t>; </a:t>
            </a:r>
            <a:r>
              <a:rPr lang="nl-NL" altLang="nl-NL" dirty="0">
                <a:solidFill>
                  <a:srgbClr val="A8A8A8"/>
                </a:solidFill>
              </a:rPr>
              <a:t>weer te geven noemen we 	overigens html-</a:t>
            </a:r>
            <a:r>
              <a:rPr lang="nl-NL" altLang="nl-NL" dirty="0" err="1">
                <a:solidFill>
                  <a:srgbClr val="A8A8A8"/>
                </a:solidFill>
              </a:rPr>
              <a:t>entities</a:t>
            </a:r>
            <a:r>
              <a:rPr lang="nl-NL" altLang="nl-NL" dirty="0">
                <a:solidFill>
                  <a:srgbClr val="A8A8A8"/>
                </a:solidFill>
              </a:rPr>
              <a:t>. Er zijn een heleboel zoals 	</a:t>
            </a:r>
            <a:r>
              <a:rPr lang="nl-NL" altLang="nl-NL" dirty="0">
                <a:solidFill>
                  <a:srgbClr val="0000FF"/>
                </a:solidFill>
              </a:rPr>
              <a:t>&amp;copy;</a:t>
            </a:r>
            <a:r>
              <a:rPr lang="nl-NL" altLang="nl-NL" dirty="0">
                <a:solidFill>
                  <a:srgbClr val="A8A8A8"/>
                </a:solidFill>
              </a:rPr>
              <a:t>, </a:t>
            </a:r>
            <a:r>
              <a:rPr lang="nl-NL" altLang="nl-NL" dirty="0">
                <a:solidFill>
                  <a:srgbClr val="0000FF"/>
                </a:solidFill>
              </a:rPr>
              <a:t>&amp;</a:t>
            </a:r>
            <a:r>
              <a:rPr lang="nl-NL" altLang="nl-NL" dirty="0" err="1">
                <a:solidFill>
                  <a:srgbClr val="0000FF"/>
                </a:solidFill>
              </a:rPr>
              <a:t>amp</a:t>
            </a:r>
            <a:r>
              <a:rPr lang="nl-NL" altLang="nl-NL" dirty="0">
                <a:solidFill>
                  <a:srgbClr val="0000FF"/>
                </a:solidFill>
              </a:rPr>
              <a:t>;</a:t>
            </a:r>
            <a:r>
              <a:rPr lang="nl-NL" altLang="nl-NL" dirty="0">
                <a:solidFill>
                  <a:srgbClr val="A8A8A8"/>
                </a:solidFill>
              </a:rPr>
              <a:t>,</a:t>
            </a:r>
            <a:r>
              <a:rPr lang="nl-NL" altLang="nl-NL" dirty="0">
                <a:solidFill>
                  <a:srgbClr val="0000FF"/>
                </a:solidFill>
              </a:rPr>
              <a:t> &amp;</a:t>
            </a:r>
            <a:r>
              <a:rPr lang="nl-NL" altLang="nl-NL" dirty="0" err="1">
                <a:solidFill>
                  <a:srgbClr val="0000FF"/>
                </a:solidFill>
              </a:rPr>
              <a:t>nbsp</a:t>
            </a:r>
            <a:r>
              <a:rPr lang="nl-NL" altLang="nl-NL" dirty="0">
                <a:solidFill>
                  <a:srgbClr val="0000FF"/>
                </a:solidFill>
              </a:rPr>
              <a:t>;&amp;</a:t>
            </a:r>
            <a:r>
              <a:rPr lang="nl-NL" altLang="nl-NL" dirty="0" err="1">
                <a:solidFill>
                  <a:srgbClr val="0000FF"/>
                </a:solidFill>
              </a:rPr>
              <a:t>nbsp</a:t>
            </a:r>
            <a:r>
              <a:rPr lang="nl-NL" altLang="nl-NL" dirty="0">
                <a:solidFill>
                  <a:srgbClr val="0000FF"/>
                </a:solidFill>
              </a:rPr>
              <a:t>;&amp;</a:t>
            </a:r>
            <a:r>
              <a:rPr lang="nl-NL" altLang="nl-NL" dirty="0" err="1">
                <a:solidFill>
                  <a:srgbClr val="0000FF"/>
                </a:solidFill>
              </a:rPr>
              <a:t>nbsp</a:t>
            </a:r>
            <a:r>
              <a:rPr lang="nl-NL" altLang="nl-NL" dirty="0">
                <a:solidFill>
                  <a:srgbClr val="0000FF"/>
                </a:solidFill>
              </a:rPr>
              <a:t>; </a:t>
            </a:r>
            <a:r>
              <a:rPr lang="nl-NL" altLang="nl-NL" dirty="0">
                <a:solidFill>
                  <a:srgbClr val="A8A8A8"/>
                </a:solidFill>
              </a:rPr>
              <a:t>enz. </a:t>
            </a:r>
            <a:r>
              <a:rPr lang="nl-NL" altLang="nl-NL" dirty="0">
                <a:solidFill>
                  <a:srgbClr val="3D7CC6"/>
                </a:solidFill>
              </a:rPr>
              <a:t>&lt;/p&gt;</a:t>
            </a:r>
            <a:endParaRPr lang="nl-NL" altLang="nl-NL" sz="4400" dirty="0">
              <a:latin typeface="Arial" panose="020B0604020202020204" pitchFamily="34" charset="0"/>
            </a:endParaRP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>
          <a:xfrm>
            <a:off x="0" y="6139524"/>
            <a:ext cx="9144000" cy="720000"/>
          </a:xfrm>
        </p:spPr>
        <p:txBody>
          <a:bodyPr>
            <a:noAutofit/>
          </a:bodyPr>
          <a:lstStyle/>
          <a:p>
            <a:pPr>
              <a:tabLst>
                <a:tab pos="8613775" algn="r"/>
              </a:tabLst>
            </a:pPr>
            <a:r>
              <a:rPr lang="nl-NL" dirty="0"/>
              <a:t>blok element - </a:t>
            </a:r>
            <a:r>
              <a:rPr lang="nl-NL" dirty="0" err="1"/>
              <a:t>inline</a:t>
            </a:r>
            <a:r>
              <a:rPr lang="nl-NL" dirty="0"/>
              <a:t> element - html </a:t>
            </a:r>
            <a:r>
              <a:rPr lang="nl-NL" dirty="0" err="1"/>
              <a:t>entity</a:t>
            </a:r>
            <a:r>
              <a:rPr lang="nl-NL" dirty="0"/>
              <a:t>	</a:t>
            </a:r>
            <a:r>
              <a:rPr lang="nl-NL" sz="2000" dirty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</a:p>
          <a:p>
            <a:pPr lvl="1">
              <a:spcBef>
                <a:spcPts val="0"/>
              </a:spcBef>
              <a:tabLst>
                <a:tab pos="8613775" algn="r"/>
              </a:tabLst>
            </a:pPr>
            <a:r>
              <a:rPr lang="nl-NL" sz="2200" dirty="0" err="1">
                <a:solidFill>
                  <a:srgbClr val="0070C0"/>
                </a:solidFill>
                <a:latin typeface="Consolas" panose="020B0609020204030204" pitchFamily="49" charset="0"/>
              </a:rPr>
              <a:t>em</a:t>
            </a:r>
            <a:r>
              <a:rPr lang="nl-NL" sz="2200" dirty="0">
                <a:solidFill>
                  <a:srgbClr val="0070C0"/>
                </a:solidFill>
                <a:latin typeface="Consolas" panose="020B0609020204030204" pitchFamily="49" charset="0"/>
              </a:rPr>
              <a:t> strong  &amp;</a:t>
            </a:r>
            <a:r>
              <a:rPr lang="nl-NL" sz="2200" dirty="0" err="1">
                <a:solidFill>
                  <a:srgbClr val="0070C0"/>
                </a:solidFill>
                <a:latin typeface="Consolas" panose="020B0609020204030204" pitchFamily="49" charset="0"/>
              </a:rPr>
              <a:t>lt</a:t>
            </a:r>
            <a:r>
              <a:rPr lang="nl-NL" sz="2200" dirty="0">
                <a:solidFill>
                  <a:srgbClr val="0070C0"/>
                </a:solidFill>
                <a:latin typeface="Consolas" panose="020B0609020204030204" pitchFamily="49" charset="0"/>
              </a:rPr>
              <a:t>; &amp;</a:t>
            </a:r>
            <a:r>
              <a:rPr lang="nl-NL" sz="2200" dirty="0" err="1">
                <a:solidFill>
                  <a:srgbClr val="0070C0"/>
                </a:solidFill>
                <a:latin typeface="Consolas" panose="020B0609020204030204" pitchFamily="49" charset="0"/>
              </a:rPr>
              <a:t>gt</a:t>
            </a:r>
            <a:r>
              <a:rPr lang="nl-NL" sz="2200" dirty="0">
                <a:solidFill>
                  <a:srgbClr val="0070C0"/>
                </a:solidFill>
                <a:latin typeface="Consolas" panose="020B0609020204030204" pitchFamily="49" charset="0"/>
              </a:rPr>
              <a:t>; &amp;</a:t>
            </a:r>
            <a:r>
              <a:rPr lang="nl-NL" sz="2200" dirty="0" err="1">
                <a:solidFill>
                  <a:srgbClr val="0070C0"/>
                </a:solidFill>
                <a:latin typeface="Consolas" panose="020B0609020204030204" pitchFamily="49" charset="0"/>
              </a:rPr>
              <a:t>nbsp</a:t>
            </a:r>
            <a:r>
              <a:rPr lang="nl-NL" sz="2200" dirty="0">
                <a:solidFill>
                  <a:srgbClr val="0070C0"/>
                </a:solidFill>
                <a:latin typeface="Consolas" panose="020B0609020204030204" pitchFamily="49" charset="0"/>
              </a:rPr>
              <a:t>;</a:t>
            </a:r>
            <a:endParaRPr lang="nl-NL" dirty="0">
              <a:latin typeface="Consolas" panose="020B0609020204030204" pitchFamily="49" charset="0"/>
            </a:endParaRPr>
          </a:p>
        </p:txBody>
      </p:sp>
      <p:pic>
        <p:nvPicPr>
          <p:cNvPr id="16" name="Tijdelijke aanduiding voor afbeelding 15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1695810" y="4521073"/>
            <a:ext cx="5752381" cy="14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507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Hyperlinks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/>
              <a:t>Link - anchor - - relatief - absoluut - root relatief - - attribuut	</a:t>
            </a:r>
          </a:p>
          <a:p>
            <a:pPr lvl="1"/>
            <a:r>
              <a:rPr lang="nl-NL" dirty="0"/>
              <a:t>a  </a:t>
            </a:r>
            <a:r>
              <a:rPr lang="nl-NL" dirty="0" err="1"/>
              <a:t>href</a:t>
            </a:r>
            <a:r>
              <a:rPr lang="nl-NL" dirty="0"/>
              <a:t>=" "  target="_blank"</a:t>
            </a:r>
          </a:p>
        </p:txBody>
      </p:sp>
      <p:sp>
        <p:nvSpPr>
          <p:cNvPr id="10" name="Rectangle 4"/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250825" y="1055478"/>
            <a:ext cx="8225329" cy="34778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&lt;h2&gt;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Links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&lt;/h2&gt;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&lt;h3&gt;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Relatief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&lt;/h3&gt;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&lt;p&gt;&lt;a 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"contact.html"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Contact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&lt;/a&gt; 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-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&lt;a 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"projecten/website.html"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Website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&lt;/a&gt; 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-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&lt;a 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"../profiel/sd.html"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Software Development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&lt;/a&gt;&lt;/p&gt;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&lt;h3&gt;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Absoluut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&lt;/h3&gt;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&lt;p&gt;&lt;a 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"http://www.han.nl" </a:t>
            </a:r>
            <a:r>
              <a:rPr lang="nl-NL" altLang="nl-NL" b="1" dirty="0">
                <a:solidFill>
                  <a:srgbClr val="0000FF"/>
                </a:solidFill>
              </a:rPr>
              <a:t>target=</a:t>
            </a:r>
            <a:r>
              <a:rPr lang="nl-NL" altLang="nl-NL" b="1" dirty="0">
                <a:solidFill>
                  <a:srgbClr val="008000"/>
                </a:solidFill>
              </a:rPr>
              <a:t>"_blank"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Hogeschool Arnhem Nijmegen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&lt;/a&gt;&lt;/p&gt;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&lt;h3&gt;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Root relatief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&lt;/h3&gt;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&lt;p&gt;&lt;a 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"/projecten/index.html"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Projecten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&lt;/a&gt;&lt;/p&gt;</a:t>
            </a:r>
            <a:endParaRPr kumimoji="0" lang="nl-NL" altLang="nl-NL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Tijdelijke aanduiding voor afbeelding 7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5581901" y="3961025"/>
            <a:ext cx="3104762" cy="19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793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Afbeeldingen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/>
              <a:t>Formaten: jpg - gif - </a:t>
            </a:r>
            <a:r>
              <a:rPr lang="nl-NL" dirty="0" err="1"/>
              <a:t>png</a:t>
            </a:r>
            <a:r>
              <a:rPr lang="nl-NL" dirty="0"/>
              <a:t> - </a:t>
            </a:r>
            <a:r>
              <a:rPr lang="nl-NL" dirty="0" err="1"/>
              <a:t>svg</a:t>
            </a:r>
            <a:r>
              <a:rPr lang="nl-NL" dirty="0"/>
              <a:t> - - source</a:t>
            </a:r>
          </a:p>
          <a:p>
            <a:pPr lvl="1"/>
            <a:r>
              <a:rPr lang="nl-NL" dirty="0" err="1"/>
              <a:t>img</a:t>
            </a:r>
            <a:r>
              <a:rPr lang="nl-NL" dirty="0"/>
              <a:t>  </a:t>
            </a:r>
            <a:r>
              <a:rPr lang="nl-NL" dirty="0" err="1"/>
              <a:t>src</a:t>
            </a:r>
            <a:r>
              <a:rPr lang="nl-NL" dirty="0"/>
              <a:t>=" "  alt=" " </a:t>
            </a:r>
            <a:r>
              <a:rPr lang="nl-NL" dirty="0" err="1"/>
              <a:t>title</a:t>
            </a:r>
            <a:r>
              <a:rPr lang="nl-NL" dirty="0"/>
              <a:t>=" "</a:t>
            </a:r>
          </a:p>
        </p:txBody>
      </p:sp>
      <p:pic>
        <p:nvPicPr>
          <p:cNvPr id="7" name="Tijdelijke aanduiding voor afbeelding 6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754995" y="3734689"/>
            <a:ext cx="6142857" cy="2123810"/>
          </a:xfrm>
          <a:prstGeom prst="rect">
            <a:avLst/>
          </a:prstGeom>
        </p:spPr>
      </p:pic>
      <p:sp>
        <p:nvSpPr>
          <p:cNvPr id="6" name="Rectangle 1"/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250825" y="1052513"/>
            <a:ext cx="8045792" cy="25545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&lt;h2&gt;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Afbeeldingen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&lt;/h2&gt;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nl-NL" altLang="nl-NL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nl-NL" altLang="nl-NL" b="1" dirty="0">
                <a:solidFill>
                  <a:srgbClr val="008000"/>
                </a:solidFill>
              </a:rPr>
              <a:t>"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images/mochi.jpg" 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alt=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"JPG foto"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/&gt; 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nl-NL" altLang="nl-NL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"images/mochi.gif" </a:t>
            </a:r>
            <a:b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alt=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"GIF ook animatie en transparantie" 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/&gt; 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nl-NL" altLang="nl-NL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"images/mochi.png" </a:t>
            </a:r>
            <a:b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alt=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"PNG ook transparantie"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/&gt; 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nl-NL" altLang="nl-NL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"images/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mochi.svg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</a:t>
            </a:r>
            <a:b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alt=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"SVG tekening" 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"SVG tekening"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/&gt;</a:t>
            </a:r>
            <a:endParaRPr kumimoji="0" lang="nl-NL" altLang="nl-NL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0203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ICA_Paksh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shaWT">
      <a:majorFont>
        <a:latin typeface="Helvetica Neue"/>
        <a:ea typeface=""/>
        <a:cs typeface=""/>
      </a:majorFont>
      <a:minorFont>
        <a:latin typeface="Helvetica Neu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WebTech sjabloon.potx" id="{037FAF03-968D-45DD-AA32-247B23E89E1F}" vid="{A168D1ED-9F08-44D5-9673-F8AC842EA40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811</TotalTime>
  <Words>346</Words>
  <Application>Microsoft Office PowerPoint</Application>
  <PresentationFormat>Diavoorstelling (4:3)</PresentationFormat>
  <Paragraphs>79</Paragraphs>
  <Slides>8</Slides>
  <Notes>5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7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6" baseType="lpstr">
      <vt:lpstr>Arial</vt:lpstr>
      <vt:lpstr>Calibri</vt:lpstr>
      <vt:lpstr>Consolas</vt:lpstr>
      <vt:lpstr>Courier New</vt:lpstr>
      <vt:lpstr>Helvetica Neue</vt:lpstr>
      <vt:lpstr>Helvetica Neue Light</vt:lpstr>
      <vt:lpstr>Wingdings</vt:lpstr>
      <vt:lpstr>Office Theme</vt:lpstr>
      <vt:lpstr>HTML / CSS 1</vt:lpstr>
      <vt:lpstr>Inhoud - HTML/CSS 1</vt:lpstr>
      <vt:lpstr>Een HTML document</vt:lpstr>
      <vt:lpstr>Kopjes en paragrafen</vt:lpstr>
      <vt:lpstr>Lijsten met opsommingsteken of nummers </vt:lpstr>
      <vt:lpstr>Inline elementen en html-entities </vt:lpstr>
      <vt:lpstr>Hyperlinks</vt:lpstr>
      <vt:lpstr>Afbeeldingen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</dc:creator>
  <cp:lastModifiedBy>Paksha Thullner / HAN</cp:lastModifiedBy>
  <cp:revision>127</cp:revision>
  <dcterms:created xsi:type="dcterms:W3CDTF">2015-07-08T04:47:01Z</dcterms:created>
  <dcterms:modified xsi:type="dcterms:W3CDTF">2017-08-26T10:56:00Z</dcterms:modified>
</cp:coreProperties>
</file>

<file path=docProps/thumbnail.jpeg>
</file>